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bin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301" r:id="rId6"/>
    <p:sldId id="260" r:id="rId7"/>
    <p:sldId id="261" r:id="rId8"/>
    <p:sldId id="302" r:id="rId9"/>
    <p:sldId id="303" r:id="rId10"/>
    <p:sldId id="263" r:id="rId11"/>
    <p:sldId id="264" r:id="rId12"/>
    <p:sldId id="304" r:id="rId13"/>
    <p:sldId id="266" r:id="rId14"/>
    <p:sldId id="305" r:id="rId15"/>
    <p:sldId id="309" r:id="rId16"/>
    <p:sldId id="306" r:id="rId17"/>
    <p:sldId id="269" r:id="rId18"/>
    <p:sldId id="270" r:id="rId19"/>
    <p:sldId id="308" r:id="rId20"/>
    <p:sldId id="274" r:id="rId21"/>
    <p:sldId id="275" r:id="rId22"/>
    <p:sldId id="276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2D7B"/>
    <a:srgbClr val="008000"/>
    <a:srgbClr val="0000FF"/>
    <a:srgbClr val="800000"/>
    <a:srgbClr val="FF9900"/>
    <a:srgbClr val="FFFF99"/>
    <a:srgbClr val="CCFFCC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6" autoAdjust="0"/>
    <p:restoredTop sz="94660"/>
  </p:normalViewPr>
  <p:slideViewPr>
    <p:cSldViewPr>
      <p:cViewPr varScale="1">
        <p:scale>
          <a:sx n="81" d="100"/>
          <a:sy n="81" d="100"/>
        </p:scale>
        <p:origin x="175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1BD19-67FB-4B91-8987-A49F7B0971D8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49518-E23A-4979-BB4A-6C2F0BEA2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1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49518-E23A-4979-BB4A-6C2F0BEA23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7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9" name="Object 17"/>
          <p:cNvGraphicFramePr>
            <a:graphicFrameLocks noChangeAspect="1"/>
          </p:cNvGraphicFramePr>
          <p:nvPr/>
        </p:nvGraphicFramePr>
        <p:xfrm>
          <a:off x="0" y="2420938"/>
          <a:ext cx="9144000" cy="352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0438095" imgH="5980952" progId="Photoshop.Image.6">
                  <p:embed/>
                </p:oleObj>
              </mc:Choice>
              <mc:Fallback>
                <p:oleObj name="Image" r:id="rId2" imgW="10438095" imgH="5980952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5599"/>
                      <a:stretch>
                        <a:fillRect/>
                      </a:stretch>
                    </p:blipFill>
                    <p:spPr bwMode="ltGray">
                      <a:xfrm>
                        <a:off x="0" y="2420938"/>
                        <a:ext cx="9144000" cy="352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Rectangle 18"/>
          <p:cNvSpPr>
            <a:spLocks noChangeArrowheads="1"/>
          </p:cNvSpPr>
          <p:nvPr/>
        </p:nvSpPr>
        <p:spPr bwMode="gray">
          <a:xfrm>
            <a:off x="0" y="2420938"/>
            <a:ext cx="9144000" cy="73025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34902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white">
          <a:xfrm>
            <a:off x="0" y="6021388"/>
            <a:ext cx="9144000" cy="836612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681038" y="6157913"/>
            <a:ext cx="7772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228600" y="228600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92" name="Rectangle 20"/>
          <p:cNvSpPr>
            <a:spLocks noGrp="1" noChangeArrowheads="1"/>
          </p:cNvSpPr>
          <p:nvPr>
            <p:ph type="ctrTitle" sz="quarter"/>
          </p:nvPr>
        </p:nvSpPr>
        <p:spPr bwMode="black">
          <a:xfrm>
            <a:off x="900113" y="1135063"/>
            <a:ext cx="7416800" cy="1150937"/>
          </a:xfrm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 algn="ctr">
              <a:defRPr sz="4400">
                <a:solidFill>
                  <a:srgbClr val="467CE8"/>
                </a:solidFill>
              </a:defRPr>
            </a:lvl1pPr>
          </a:lstStyle>
          <a:p>
            <a:pPr lvl="0"/>
            <a:r>
              <a:rPr lang="en-US" altLang="ko-KR" noProof="0"/>
              <a:t>Click to edit Master title style</a:t>
            </a:r>
          </a:p>
        </p:txBody>
      </p:sp>
    </p:spTree>
  </p:cSld>
  <p:clrMapOvr>
    <a:masterClrMapping/>
  </p:clrMapOvr>
  <p:transition spd="med"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08B60D-5BBA-455F-B315-31D19754A3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6708"/>
      </p:ext>
    </p:extLst>
  </p:cSld>
  <p:clrMapOvr>
    <a:masterClrMapping/>
  </p:clrMapOvr>
  <p:transition spd="med"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191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191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5D7FF9-B5BC-4462-A1AB-3B93C1E34D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37909"/>
      </p:ext>
    </p:extLst>
  </p:cSld>
  <p:clrMapOvr>
    <a:masterClrMapping/>
  </p:clrMapOvr>
  <p:transition spd="med"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319088"/>
            <a:ext cx="7896225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62063"/>
            <a:ext cx="8229600" cy="52482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6838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53100" y="645795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71863" y="6443663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503CC2DF-492B-4FE0-B730-B6FCDBBDC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2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319088"/>
            <a:ext cx="7896225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62063"/>
            <a:ext cx="8229600" cy="524827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6838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53100" y="645795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71863" y="6443663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503CC2DF-492B-4FE0-B730-B6FCDBBDC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8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ECE41B-E32E-48F2-A5AC-E56AD4A2D4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28092"/>
      </p:ext>
    </p:extLst>
  </p:cSld>
  <p:clrMapOvr>
    <a:masterClrMapping/>
  </p:clrMapOvr>
  <p:transition spd="med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6C1638-C4D9-400E-A8F7-266A36C4D6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29860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2063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2063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462F11-6DA2-48F8-B173-68F7E0450A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0069"/>
      </p:ext>
    </p:extLst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9D4A5-D6B2-4047-B8DD-F698000184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81659"/>
      </p:ext>
    </p:extLst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9DA35C-0CC6-4588-A0AC-6EC811620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02668"/>
      </p:ext>
    </p:extLst>
  </p:cSld>
  <p:clrMapOvr>
    <a:masterClrMapping/>
  </p:clrMapOvr>
  <p:transition spd="med"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089044-C08C-4FED-8218-774F8325A8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6605"/>
      </p:ext>
    </p:extLst>
  </p:cSld>
  <p:clrMapOvr>
    <a:masterClrMapping/>
  </p:clrMapOvr>
  <p:transition spd="med"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45D7B-D343-4C49-8353-F0C8729592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96623"/>
      </p:ext>
    </p:extLst>
  </p:cSld>
  <p:clrMapOvr>
    <a:masterClrMapping/>
  </p:clrMapOvr>
  <p:transition spd="med"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D37D9E-1645-4B91-96EE-9C5A78C924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96084"/>
      </p:ext>
    </p:extLst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ltGray">
          <a:xfrm>
            <a:off x="0" y="981075"/>
            <a:ext cx="9144000" cy="1444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40" name="Object 16"/>
          <p:cNvGraphicFramePr>
            <a:graphicFrameLocks noChangeAspect="1"/>
          </p:cNvGraphicFramePr>
          <p:nvPr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10387302" imgH="1205924" progId="Photoshop.Image.6">
                  <p:embed/>
                </p:oleObj>
              </mc:Choice>
              <mc:Fallback>
                <p:oleObj name="Image" r:id="rId15" imgW="10387302" imgH="1205924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2063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46838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53100" y="645795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71863" y="6443663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+mn-lt"/>
              </a:defRPr>
            </a:lvl1pPr>
          </a:lstStyle>
          <a:p>
            <a:fld id="{503CC2DF-492B-4FE0-B730-B6FCDBBDC5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33413" y="319088"/>
            <a:ext cx="7896225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transition spd="med">
    <p:zoom/>
  </p:transition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bin"/><Relationship Id="rId1" Type="http://schemas.microsoft.com/office/2007/relationships/media" Target="../media/media1.bin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31.wmf"/><Relationship Id="rId7" Type="http://schemas.openxmlformats.org/officeDocument/2006/relationships/image" Target="../media/image33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7" Type="http://schemas.openxmlformats.org/officeDocument/2006/relationships/image" Target="../media/image37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/>
          <p:cNvSpPr>
            <a:spLocks noGrp="1" noChangeArrowheads="1"/>
          </p:cNvSpPr>
          <p:nvPr>
            <p:ph type="ctrTitle" sz="quarter"/>
          </p:nvPr>
        </p:nvSpPr>
        <p:spPr>
          <a:xfrm>
            <a:off x="381000" y="914400"/>
            <a:ext cx="8229600" cy="1905000"/>
          </a:xfrm>
          <a:solidFill>
            <a:srgbClr val="0000CC"/>
          </a:solidFill>
        </p:spPr>
        <p:txBody>
          <a:bodyPr>
            <a:noAutofit/>
          </a:bodyPr>
          <a:lstStyle/>
          <a:p>
            <a:r>
              <a:rPr lang="en-US" sz="5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NGUYÊN LÝ THỨ HAI </a:t>
            </a:r>
            <a:br>
              <a:rPr lang="en-US" sz="5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5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NHIỆT ĐỘNG HỌC</a:t>
            </a:r>
          </a:p>
        </p:txBody>
      </p:sp>
      <p:pic>
        <p:nvPicPr>
          <p:cNvPr id="53251" name="Picture 3" descr="E:\PICTURE\Logo-KHTN 20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2" y="20781"/>
            <a:ext cx="1066966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85937"/>
            <a:ext cx="9144000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CHƯƠNG 9 </a:t>
            </a:r>
          </a:p>
        </p:txBody>
      </p:sp>
    </p:spTree>
  </p:cSld>
  <p:clrMapOvr>
    <a:masterClrMapping/>
  </p:clrMapOvr>
  <p:transition spd="med"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152390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3.1.2. </a:t>
            </a:r>
            <a:r>
              <a:rPr lang="en-US" sz="40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lạnh</a:t>
            </a:r>
            <a:endParaRPr lang="en-US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idx="1"/>
          </p:nvPr>
        </p:nvSpPr>
        <p:spPr>
          <a:xfrm>
            <a:off x="304800" y="1447800"/>
            <a:ext cx="8534400" cy="1066800"/>
          </a:xfrm>
          <a:noFill/>
          <a:ln/>
        </p:spPr>
        <p:txBody>
          <a:bodyPr/>
          <a:lstStyle/>
          <a:p>
            <a:pPr marL="0" indent="539750" algn="just">
              <a:spcBef>
                <a:spcPts val="1800"/>
              </a:spcBef>
              <a:buClr>
                <a:srgbClr val="002060"/>
              </a:buClr>
              <a:buFont typeface="Wingdings" pitchFamily="2" charset="2"/>
              <a:buChar char="Ø"/>
            </a:pPr>
            <a:r>
              <a:rPr lang="en-US" u="sng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Nhiệm</a:t>
            </a:r>
            <a:r>
              <a:rPr lang="en-US" u="sng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u="sng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lấy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vật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sang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vật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khác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nóng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vật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8" name="Picture 2" descr="C:\Users\HOAITRUNG\Desktop\Nhiet dong luc hoc\tu lan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54981"/>
            <a:ext cx="3290455" cy="2912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HOAITRUNG\Desktop\Nhiet dong luc hoc\may lan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530109"/>
            <a:ext cx="3295650" cy="2362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HOAITRUNG\Desktop\Nhiet dong luc hoc\image1468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3254981"/>
            <a:ext cx="2060563" cy="2912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lu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60126" y="1274608"/>
            <a:ext cx="2971800" cy="106680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Nguồn nóng T</a:t>
            </a:r>
            <a:r>
              <a:rPr lang="en-US" sz="2800" b="1" baseline="-25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5490" y="5258662"/>
            <a:ext cx="2971800" cy="106680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lạnh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en-US" sz="2800" b="1" baseline="-25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8" name="Down Arrow 27"/>
          <p:cNvSpPr/>
          <p:nvPr/>
        </p:nvSpPr>
        <p:spPr>
          <a:xfrm rot="10800000">
            <a:off x="1463740" y="2369992"/>
            <a:ext cx="495300" cy="57842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35090" y="2948419"/>
            <a:ext cx="1752600" cy="17526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Tác nhân</a:t>
            </a:r>
          </a:p>
        </p:txBody>
      </p:sp>
      <p:sp>
        <p:nvSpPr>
          <p:cNvPr id="30" name="Down Arrow 29"/>
          <p:cNvSpPr/>
          <p:nvPr/>
        </p:nvSpPr>
        <p:spPr>
          <a:xfrm rot="10800000">
            <a:off x="1446422" y="4701019"/>
            <a:ext cx="495300" cy="57842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 rot="5400000">
            <a:off x="2667689" y="3535504"/>
            <a:ext cx="495300" cy="57842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759881" y="2049606"/>
            <a:ext cx="1200485" cy="1219199"/>
          </a:xfrm>
          <a:prstGeom prst="rect">
            <a:avLst/>
          </a:prstGeom>
          <a:noFill/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Q’</a:t>
            </a:r>
            <a:r>
              <a:rPr lang="en-US" sz="3600" b="1" baseline="-250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73093" y="3214250"/>
            <a:ext cx="1200485" cy="1219199"/>
          </a:xfrm>
          <a:prstGeom prst="rect">
            <a:avLst/>
          </a:prstGeom>
          <a:noFill/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en-US" sz="3600" b="1" baseline="-2500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718311" y="4283648"/>
            <a:ext cx="1200485" cy="1219199"/>
          </a:xfrm>
          <a:prstGeom prst="rect">
            <a:avLst/>
          </a:prstGeom>
          <a:noFill/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3600" b="1" baseline="-2500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pic>
        <p:nvPicPr>
          <p:cNvPr id="35" name="Picture 2" descr="C:\Users\HOAITRUNG\Desktop\Nhiet dong luc hoc\air_conditio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55" y="1143000"/>
            <a:ext cx="4211835" cy="571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0" y="0"/>
            <a:ext cx="91440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sz="15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MÁY LÀM LẠNH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830" y="978476"/>
            <a:ext cx="4627425" cy="904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539750" algn="just">
              <a:buFont typeface="Wingdings" pitchFamily="2" charset="2"/>
              <a:buChar char="q"/>
            </a:pP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lạnh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367402"/>
              </p:ext>
            </p:extLst>
          </p:nvPr>
        </p:nvGraphicFramePr>
        <p:xfrm>
          <a:off x="3352800" y="1758675"/>
          <a:ext cx="1191463" cy="95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9800" imgH="393480" progId="Equation.3">
                  <p:embed/>
                </p:oleObj>
              </mc:Choice>
              <mc:Fallback>
                <p:oleObj name="Equation" r:id="rId2" imgW="469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758675"/>
                        <a:ext cx="1191463" cy="952869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24685" y="2790314"/>
            <a:ext cx="1056412" cy="904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Mà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966891"/>
              </p:ext>
            </p:extLst>
          </p:nvPr>
        </p:nvGraphicFramePr>
        <p:xfrm>
          <a:off x="2971800" y="2978445"/>
          <a:ext cx="1918855" cy="52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160" imgH="215640" progId="Equation.3">
                  <p:embed/>
                </p:oleObj>
              </mc:Choice>
              <mc:Fallback>
                <p:oleObj name="Equation" r:id="rId4" imgW="749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78445"/>
                        <a:ext cx="1918855" cy="52776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6974" y="3842490"/>
            <a:ext cx="2112825" cy="904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539750" algn="just">
              <a:buFont typeface="Wingdings" pitchFamily="2" charset="2"/>
              <a:buChar char="q"/>
            </a:pP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02173"/>
              </p:ext>
            </p:extLst>
          </p:nvPr>
        </p:nvGraphicFramePr>
        <p:xfrm>
          <a:off x="2424542" y="3782126"/>
          <a:ext cx="2970213" cy="1071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3000" imgH="431640" progId="Equation.3">
                  <p:embed/>
                </p:oleObj>
              </mc:Choice>
              <mc:Fallback>
                <p:oleObj name="Equation" r:id="rId6" imgW="1143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542" y="3782126"/>
                        <a:ext cx="2970213" cy="107107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304800" y="5105400"/>
            <a:ext cx="8382000" cy="14547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spcBef>
                <a:spcPts val="1200"/>
              </a:spcBef>
            </a:pPr>
            <a:r>
              <a:rPr lang="en-US" sz="2800" b="1" u="sng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8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8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8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II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tồn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mà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duy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vật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lạnh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sang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vật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nóng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400800" y="1252890"/>
            <a:ext cx="2288969" cy="3641777"/>
            <a:chOff x="6286991" y="1115291"/>
            <a:chExt cx="2288969" cy="3641777"/>
          </a:xfrm>
        </p:grpSpPr>
        <p:pic>
          <p:nvPicPr>
            <p:cNvPr id="11" name="Picture 2" descr="C:\Users\HOAITRUNG\Desktop\Nhiet dong luc hoc\225px-Clausius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1115291"/>
              <a:ext cx="2057400" cy="2441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86991" y="3556739"/>
              <a:ext cx="228896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n w="1905"/>
                  <a:solidFill>
                    <a:srgbClr val="00B05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Rudolf </a:t>
              </a:r>
              <a:r>
                <a:rPr lang="en-US" sz="2400" b="1" dirty="0" err="1">
                  <a:ln w="1905"/>
                  <a:solidFill>
                    <a:srgbClr val="00B05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Clausius</a:t>
              </a:r>
              <a:r>
                <a:rPr lang="en-US" sz="2400" b="1" dirty="0">
                  <a:ln w="1905"/>
                  <a:solidFill>
                    <a:srgbClr val="00B05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(1822 – 1888) </a:t>
              </a:r>
            </a:p>
            <a:p>
              <a:pPr algn="ctr"/>
              <a:r>
                <a:rPr lang="en-US" sz="2400" b="1" dirty="0" err="1">
                  <a:ln w="1905"/>
                  <a:solidFill>
                    <a:srgbClr val="00B05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Đức</a:t>
              </a:r>
              <a:endPara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sz="15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MÁY LÀM LẠNH</a:t>
            </a:r>
          </a:p>
        </p:txBody>
      </p:sp>
    </p:spTree>
    <p:extLst>
      <p:ext uri="{BB962C8B-B14F-4D97-AF65-F5344CB8AC3E}">
        <p14:creationId xmlns:p14="http://schemas.microsoft.com/office/powerpoint/2010/main" val="273160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algn="ctr"/>
            <a:r>
              <a:rPr lang="en-US" sz="3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4. CHU TRÌNH VÀ ĐỊNH LÝ CARNOT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2992" y="1257880"/>
            <a:ext cx="3108960" cy="1645920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vĩnh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cửu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hai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100%</a:t>
            </a:r>
          </a:p>
        </p:txBody>
      </p:sp>
      <p:sp>
        <p:nvSpPr>
          <p:cNvPr id="46" name="Down Arrow 45"/>
          <p:cNvSpPr/>
          <p:nvPr/>
        </p:nvSpPr>
        <p:spPr>
          <a:xfrm rot="16200000">
            <a:off x="4031109" y="776229"/>
            <a:ext cx="1182907" cy="260922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II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964658" y="1257880"/>
            <a:ext cx="3108960" cy="1645920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vĩnh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cửu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hai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964658" y="5230115"/>
            <a:ext cx="3108960" cy="1554480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cực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đại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???</a:t>
            </a:r>
          </a:p>
        </p:txBody>
      </p:sp>
      <p:sp>
        <p:nvSpPr>
          <p:cNvPr id="49" name="Down Arrow 48"/>
          <p:cNvSpPr/>
          <p:nvPr/>
        </p:nvSpPr>
        <p:spPr>
          <a:xfrm>
            <a:off x="6927684" y="3133667"/>
            <a:ext cx="1182907" cy="178251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algn="ctr"/>
            <a:r>
              <a:rPr lang="en-US" sz="32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algn="ctr"/>
            <a:r>
              <a:rPr lang="en-US" sz="32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50" name="Down Arrow 49"/>
          <p:cNvSpPr/>
          <p:nvPr/>
        </p:nvSpPr>
        <p:spPr>
          <a:xfrm rot="5400000">
            <a:off x="3962402" y="4808937"/>
            <a:ext cx="1182907" cy="239683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b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2993" y="5230115"/>
            <a:ext cx="3108960" cy="1539368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Loại bỏ mọi quá trình bất thuận nghịch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91824" y="3300611"/>
            <a:ext cx="3524062" cy="1539368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Chu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Carnot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thuận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nghịch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Bent-Up Arrow 1"/>
          <p:cNvSpPr/>
          <p:nvPr/>
        </p:nvSpPr>
        <p:spPr>
          <a:xfrm rot="5400000" flipH="1">
            <a:off x="1486408" y="3746314"/>
            <a:ext cx="1357767" cy="1332740"/>
          </a:xfrm>
          <a:prstGeom prst="ben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11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0" y="127000"/>
            <a:ext cx="7366471" cy="6858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3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4.1. Chu </a:t>
            </a:r>
            <a:r>
              <a:rPr lang="en-US" sz="3400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3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Carnot </a:t>
            </a:r>
            <a:r>
              <a:rPr lang="en-US" sz="3400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thuận</a:t>
            </a:r>
            <a:r>
              <a:rPr lang="en-US" sz="3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nghịch</a:t>
            </a:r>
            <a:endParaRPr lang="en-US" sz="340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 descr="E:\GIANG DAY\Vat ly dai cuong (Co nhiet)\POW-CONHIET\Chuong 9 - Nguyen ly thu hai nhiet dong hoc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41499"/>
            <a:ext cx="8120780" cy="501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480271" y="1346199"/>
            <a:ext cx="3886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sz="2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Nicolas Léonard Sadi Carnot (1796 – 1832) (Pháp)</a:t>
            </a:r>
          </a:p>
        </p:txBody>
      </p:sp>
      <p:pic>
        <p:nvPicPr>
          <p:cNvPr id="45" name="Picture 3" descr="C:\Users\HOAITRUNG\Desktop\Nhiet dong luc hoc\sadi-carnot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471" y="13855"/>
            <a:ext cx="1777529" cy="254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38964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 flipH="1" flipV="1">
            <a:off x="-13855" y="0"/>
            <a:ext cx="922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25794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3905" y="1073734"/>
                <a:ext cx="8915400" cy="2535371"/>
              </a:xfrm>
            </p:spPr>
            <p:txBody>
              <a:bodyPr/>
              <a:lstStyle/>
              <a:p>
                <a:pPr marL="0" indent="539750" algn="just">
                  <a:spcBef>
                    <a:spcPts val="1200"/>
                  </a:spcBef>
                  <a:buClrTx/>
                  <a:buFont typeface="Wingdings" pitchFamily="2" charset="2"/>
                  <a:buChar char="q"/>
                </a:pPr>
                <a:r>
                  <a:rPr lang="en-US" kern="120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Tỉ số nhiệt lượng tác nhân nhận được trong quá trình 1→2 và 3→4: </a:t>
                </a:r>
              </a:p>
              <a:p>
                <a:pPr marL="0" indent="0" algn="just">
                  <a:spcBef>
                    <a:spcPts val="1200"/>
                  </a:spcBef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kern="1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𝑸</m:t>
                              </m:r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𝟐</m:t>
                              </m:r>
                            </m:sub>
                            <m:sup/>
                          </m:sSubSup>
                        </m:num>
                        <m:den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i="1" kern="1200">
                          <a:solidFill>
                            <a:srgbClr val="00206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kern="1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i="1" kern="1200">
                              <a:solidFill>
                                <a:srgbClr val="00206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𝒍𝒏</m:t>
                          </m:r>
                          <m:f>
                            <m:fPr>
                              <m:ctrlP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i="1" kern="1200">
                              <a:solidFill>
                                <a:srgbClr val="00206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𝒍𝒏</m:t>
                          </m:r>
                          <m:f>
                            <m:fPr>
                              <m:ctrlP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i="1" kern="12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kern="1200" baseline="-2500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just">
                  <a:spcBef>
                    <a:spcPts val="1200"/>
                  </a:spcBef>
                  <a:buClrTx/>
                  <a:buNone/>
                </a:pPr>
                <a:endParaRPr lang="en-US" kern="120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just">
                  <a:spcBef>
                    <a:spcPts val="1200"/>
                  </a:spcBef>
                  <a:buClrTx/>
                  <a:buNone/>
                </a:pPr>
                <a:endParaRPr lang="en-US" kern="1200" baseline="-2500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905" y="1073734"/>
                <a:ext cx="8915400" cy="2535371"/>
              </a:xfrm>
              <a:blipFill rotWithShape="1">
                <a:blip r:embed="rId2"/>
                <a:stretch>
                  <a:fillRect l="-1367" t="-2404" r="-1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/>
          <p:cNvSpPr>
            <a:spLocks noGrp="1" noChangeArrowheads="1"/>
          </p:cNvSpPr>
          <p:nvPr>
            <p:ph type="title"/>
          </p:nvPr>
        </p:nvSpPr>
        <p:spPr>
          <a:xfrm>
            <a:off x="1" y="41555"/>
            <a:ext cx="9144000" cy="944562"/>
          </a:xfrm>
        </p:spPr>
        <p:txBody>
          <a:bodyPr/>
          <a:lstStyle/>
          <a:p>
            <a:pPr algn="ctr"/>
            <a:r>
              <a:rPr lang="en-US" sz="33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4.2. Hiệu suất của chu trình Carnot thuận nghịch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87482" y="2601186"/>
            <a:ext cx="990600" cy="381000"/>
          </a:xfrm>
          <a:prstGeom prst="rightArrow">
            <a:avLst/>
          </a:prstGeom>
          <a:gradFill>
            <a:gsLst>
              <a:gs pos="0">
                <a:srgbClr val="002060"/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76200" y="3525977"/>
                <a:ext cx="8915400" cy="1659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itchFamily="2" charset="2"/>
                  <a:buChar char="v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539750" algn="just">
                  <a:lnSpc>
                    <a:spcPct val="114000"/>
                  </a:lnSpc>
                  <a:spcBef>
                    <a:spcPts val="1200"/>
                  </a:spcBef>
                  <a:buClrTx/>
                  <a:buFont typeface="Wingdings" pitchFamily="2" charset="2"/>
                  <a:buChar char="q"/>
                </a:pPr>
                <a:r>
                  <a:rPr lang="en-US" kern="120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Sử dụng các quá trình đoạn nhiệt 2→3 và 4→1</a:t>
                </a:r>
              </a:p>
              <a:p>
                <a:pPr marL="0" indent="0" algn="just">
                  <a:lnSpc>
                    <a:spcPct val="114000"/>
                  </a:lnSpc>
                  <a:spcBef>
                    <a:spcPts val="1200"/>
                  </a:spcBef>
                  <a:buClrTx/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kern="1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i="1" kern="1200" smtClean="0">
                          <a:solidFill>
                            <a:srgbClr val="00206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kern="1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kern="120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3525977"/>
                <a:ext cx="8915400" cy="1659084"/>
              </a:xfrm>
              <a:prstGeom prst="rect">
                <a:avLst/>
              </a:prstGeom>
              <a:blipFill rotWithShape="1">
                <a:blip r:embed="rId3"/>
                <a:stretch>
                  <a:fillRect l="-1231" t="-219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>
            <a:off x="287482" y="4442108"/>
            <a:ext cx="990600" cy="381000"/>
          </a:xfrm>
          <a:prstGeom prst="rightArrow">
            <a:avLst/>
          </a:prstGeom>
          <a:gradFill>
            <a:gsLst>
              <a:gs pos="0">
                <a:srgbClr val="002060"/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76200" y="5129640"/>
                <a:ext cx="8915400" cy="172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itchFamily="2" charset="2"/>
                  <a:buChar char="v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539750" algn="just">
                  <a:lnSpc>
                    <a:spcPct val="114000"/>
                  </a:lnSpc>
                  <a:spcBef>
                    <a:spcPts val="1200"/>
                  </a:spcBef>
                  <a:buClrTx/>
                  <a:buFont typeface="Wingdings" pitchFamily="2" charset="2"/>
                  <a:buChar char="q"/>
                </a:pPr>
                <a:r>
                  <a:rPr lang="en-US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Thay vào phương trình (1)</a:t>
                </a:r>
              </a:p>
              <a:p>
                <a:pPr marL="0" indent="0" algn="just">
                  <a:lnSpc>
                    <a:spcPct val="114000"/>
                  </a:lnSpc>
                  <a:spcBef>
                    <a:spcPts val="1200"/>
                  </a:spcBef>
                  <a:buClrTx/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𝒕𝒏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𝒄</m:t>
                          </m:r>
                        </m:sup>
                      </m:sSubSup>
                      <m:r>
                        <a:rPr lang="en-US">
                          <a:solidFill>
                            <a:srgbClr val="00206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/>
                          <a:cs typeface="Times New Roman" pitchFamily="18" charset="0"/>
                        </a:rPr>
                        <m:t>𝟏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𝟐</m:t>
                              </m:r>
                            </m:sub>
                            <m:sup/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solidFill>
                            <a:srgbClr val="00206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/>
                          <a:cs typeface="Times New Roman" pitchFamily="18" charset="0"/>
                        </a:rPr>
                        <m:t>𝟏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5129640"/>
                <a:ext cx="8915400" cy="1728360"/>
              </a:xfrm>
              <a:prstGeom prst="rect">
                <a:avLst/>
              </a:prstGeom>
              <a:blipFill rotWithShape="1">
                <a:blip r:embed="rId4"/>
                <a:stretch>
                  <a:fillRect l="-1231" t="-211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570015" y="5728854"/>
            <a:ext cx="4017828" cy="10529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87482" y="6064827"/>
            <a:ext cx="990600" cy="381000"/>
          </a:xfrm>
          <a:prstGeom prst="rightArrow">
            <a:avLst/>
          </a:prstGeom>
          <a:gradFill>
            <a:gsLst>
              <a:gs pos="0">
                <a:srgbClr val="002060"/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6650194" y="2445331"/>
            <a:ext cx="990601" cy="60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just">
              <a:spcBef>
                <a:spcPts val="1800"/>
              </a:spcBef>
              <a:buClr>
                <a:srgbClr val="002060"/>
              </a:buClr>
              <a:buNone/>
            </a:pPr>
            <a:r>
              <a:rPr lang="en-US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ln w="1905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6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/>
          <p:cNvSpPr>
            <a:spLocks noGrp="1" noChangeArrowheads="1"/>
          </p:cNvSpPr>
          <p:nvPr>
            <p:ph type="title"/>
          </p:nvPr>
        </p:nvSpPr>
        <p:spPr>
          <a:xfrm>
            <a:off x="0" y="145470"/>
            <a:ext cx="9144000" cy="762000"/>
          </a:xfrm>
        </p:spPr>
        <p:txBody>
          <a:bodyPr/>
          <a:lstStyle/>
          <a:p>
            <a:pPr algn="ctr"/>
            <a:r>
              <a:rPr lang="en-US" sz="40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4.3. Hệ quả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1214017"/>
                <a:ext cx="8686800" cy="5574708"/>
              </a:xfrm>
            </p:spPr>
            <p:txBody>
              <a:bodyPr/>
              <a:lstStyle/>
              <a:p>
                <a:pPr marL="0" indent="542925" algn="just">
                  <a:lnSpc>
                    <a:spcPct val="114000"/>
                  </a:lnSpc>
                  <a:spcBef>
                    <a:spcPts val="1200"/>
                  </a:spcBef>
                  <a:buClrTx/>
                  <a:buFont typeface="Wingdings" pitchFamily="2" charset="2"/>
                  <a:buChar char="Ø"/>
                </a:pPr>
                <a:r>
                  <a:rPr lang="en-US" kern="120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Hiệu suất cực đại của động cơ nhiệt luôn luôn nhỏ hơn 1. </a:t>
                </a:r>
                <a:endParaRPr lang="fr-FR" kern="120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542925" algn="just">
                  <a:lnSpc>
                    <a:spcPct val="114000"/>
                  </a:lnSpc>
                  <a:spcBef>
                    <a:spcPts val="1200"/>
                  </a:spcBef>
                  <a:buClrTx/>
                  <a:buFont typeface="Wingdings" pitchFamily="2" charset="2"/>
                  <a:buChar char="Ø"/>
                </a:pPr>
                <a:r>
                  <a:rPr lang="fr-FR" kern="120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Ta thấy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𝛈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𝐭𝐧</m:t>
                        </m:r>
                      </m:sub>
                      <m:sup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𝐜</m:t>
                        </m:r>
                      </m:sup>
                    </m:sSubSup>
                  </m:oMath>
                </a14:m>
                <a:r>
                  <a:rPr lang="fr-FR" kern="120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phụ thuộc T</a:t>
                </a:r>
                <a:r>
                  <a:rPr lang="fr-FR" kern="1200" baseline="-2500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fr-FR" kern="120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, T</a:t>
                </a:r>
                <a:r>
                  <a:rPr lang="fr-FR" kern="1200" baseline="-2500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  <a:p>
                <a:pPr marL="0" indent="542925" algn="just">
                  <a:lnSpc>
                    <a:spcPct val="114000"/>
                  </a:lnSpc>
                  <a:spcBef>
                    <a:spcPts val="1200"/>
                  </a:spcBef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≪</m:t>
                      </m:r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/>
                          <a:cs typeface="Times New Roman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𝛈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𝐭𝐧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𝐜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∼</m:t>
                      </m:r>
                      <m:r>
                        <a:rPr lang="en-US" b="1">
                          <a:solidFill>
                            <a:srgbClr val="002060"/>
                          </a:solidFill>
                          <a:latin typeface="Cambria Math"/>
                          <a:cs typeface="Times New Roman" pitchFamily="18" charset="0"/>
                        </a:rPr>
                        <m:t>𝟏</m:t>
                      </m:r>
                    </m:oMath>
                  </m:oMathPara>
                </a14:m>
                <a:endParaRPr lang="fr-FR" kern="1200" baseline="-2500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542925" algn="just">
                  <a:lnSpc>
                    <a:spcPct val="114000"/>
                  </a:lnSpc>
                  <a:spcBef>
                    <a:spcPts val="1200"/>
                  </a:spcBef>
                  <a:buClrTx/>
                  <a:buFont typeface="Wingdings" pitchFamily="2" charset="2"/>
                  <a:buChar char="Ø"/>
                </a:pPr>
                <a:r>
                  <a:rPr lang="fr-FR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Nhiệt lượng lấy ở nhiệt độ cao có chất lượng hơn nhiệt lượng lấy ở nhiệt độ thấp.</a:t>
                </a:r>
                <a:endParaRPr lang="en-US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542925" algn="just">
                  <a:lnSpc>
                    <a:spcPct val="114000"/>
                  </a:lnSpc>
                  <a:spcBef>
                    <a:spcPts val="1200"/>
                  </a:spcBef>
                  <a:buClrTx/>
                  <a:buFont typeface="Wingdings" pitchFamily="2" charset="2"/>
                  <a:buChar char="Ø"/>
                </a:pPr>
                <a:r>
                  <a:rPr lang="fr-FR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Muốn tăng hiệu suất của động cơ thì ngoài các cách làm nói trên còn phải chế tạo sao cho động cơ này càng gần động cơ thuận nghịch.</a:t>
                </a:r>
                <a:endParaRPr lang="en-US" kern="1200" baseline="-2500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4017"/>
                <a:ext cx="8686800" cy="5574708"/>
              </a:xfrm>
              <a:blipFill rotWithShape="1">
                <a:blip r:embed="rId2"/>
                <a:stretch>
                  <a:fillRect l="-1474" t="-656" r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pPr algn="ctr"/>
            <a:r>
              <a:rPr lang="fr-FR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4.4. Định lý Carnot</a:t>
            </a:r>
            <a:endParaRPr lang="en-US" sz="4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400050" y="1371600"/>
            <a:ext cx="8343900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539750" algn="just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fr-FR" sz="2800" b="1" u="sng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Phát biểu định lý 1</a:t>
            </a:r>
            <a:r>
              <a:rPr lang="fr-FR" sz="2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fr-FR" sz="28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Hiệu suất của các động cơ nhiệt làm việc theo chu trình Carnot thuận nghịch, hoạt động giữa hai nguồn nhiệt có nhiêt độ T</a:t>
            </a:r>
            <a:r>
              <a:rPr lang="fr-FR" sz="2800" b="1" baseline="-2500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sz="28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và T</a:t>
            </a:r>
            <a:r>
              <a:rPr lang="fr-FR" sz="2800" b="1" baseline="-2500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sz="28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cho trước thì bằng nhau và độc lập với hệ dùng để sinh công.</a:t>
            </a:r>
          </a:p>
          <a:p>
            <a:pPr indent="539750" algn="just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fr-FR" sz="2800" b="1" u="sng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Phát biểu định lý 2</a:t>
            </a:r>
            <a:r>
              <a:rPr lang="fr-FR" sz="2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28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Hiệu suất của động cơ không thuận nghịch thì nhỏ hơn hiệu suất của động cơ thuận nghịch:</a:t>
            </a:r>
            <a:endParaRPr lang="en-US" sz="2800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94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388658"/>
              </p:ext>
            </p:extLst>
          </p:nvPr>
        </p:nvGraphicFramePr>
        <p:xfrm>
          <a:off x="3619500" y="5486400"/>
          <a:ext cx="19050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30" imgH="228501" progId="Equation.3">
                  <p:embed/>
                </p:oleObj>
              </mc:Choice>
              <mc:Fallback>
                <p:oleObj name="Equation" r:id="rId2" imgW="622030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5486400"/>
                        <a:ext cx="1905000" cy="70326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90945" y="1336970"/>
            <a:ext cx="8610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539750" algn="just">
              <a:spcBef>
                <a:spcPts val="1200"/>
              </a:spcBef>
              <a:spcAft>
                <a:spcPts val="1200"/>
              </a:spcAft>
            </a:pPr>
            <a:r>
              <a:rPr lang="fr-FR" sz="3200" b="1" u="sng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Phát biểu định lý 3</a:t>
            </a:r>
            <a:r>
              <a:rPr lang="fr-FR" sz="32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Trong cùng điều kiện như nhau, chu trình Carnot luôn luôn có hiệu suất lớn hơn các chu trình không phải là Carnot. </a:t>
            </a:r>
          </a:p>
          <a:p>
            <a:pPr indent="539750" algn="just">
              <a:spcBef>
                <a:spcPts val="1200"/>
              </a:spcBef>
              <a:spcAft>
                <a:spcPts val="1200"/>
              </a:spcAft>
            </a:pPr>
            <a:r>
              <a:rPr lang="fr-FR" sz="32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Từ ba định lý trên, ta có thể rút ra:</a:t>
            </a:r>
            <a:endParaRPr lang="en-US" sz="3200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464105"/>
              </p:ext>
            </p:extLst>
          </p:nvPr>
        </p:nvGraphicFramePr>
        <p:xfrm>
          <a:off x="2139950" y="4525963"/>
          <a:ext cx="4913313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0" imgH="431640" progId="Equation.3">
                  <p:embed/>
                </p:oleObj>
              </mc:Choice>
              <mc:Fallback>
                <p:oleObj name="Equation" r:id="rId2" imgW="13968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950" y="4525963"/>
                        <a:ext cx="4913313" cy="150495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57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54" y="13850"/>
            <a:ext cx="9130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6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NHỮNG HẠN CHẾ CỦA NGUYÊN LÝ </a:t>
            </a:r>
          </a:p>
          <a:p>
            <a:pPr algn="ctr"/>
            <a:r>
              <a:rPr lang="en-US" sz="36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THỨ NHẤT NHIỆT ĐỘNG HỌC</a:t>
            </a:r>
            <a:endParaRPr lang="en-US" sz="36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676400"/>
            <a:ext cx="8229600" cy="358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539750" algn="just">
              <a:spcBef>
                <a:spcPts val="1800"/>
              </a:spcBef>
              <a:buFont typeface="Wingdings" pitchFamily="2" charset="2"/>
              <a:buChar char="Ø"/>
            </a:pP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I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ĐLBT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539750" algn="just">
              <a:spcBef>
                <a:spcPts val="1800"/>
              </a:spcBef>
              <a:buFont typeface="Wingdings" pitchFamily="2" charset="2"/>
              <a:buChar char="Ø"/>
            </a:pP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Tuy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xảy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mà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xảy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ngược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mặc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dù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ngược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vẫn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vi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phạm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endParaRPr lang="en-US" sz="3200" b="1" dirty="0"/>
          </a:p>
        </p:txBody>
      </p: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35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117034"/>
              </p:ext>
            </p:extLst>
          </p:nvPr>
        </p:nvGraphicFramePr>
        <p:xfrm>
          <a:off x="3682676" y="2981791"/>
          <a:ext cx="1778647" cy="1259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58720" imgH="393480" progId="Equation.3">
                  <p:embed/>
                </p:oleObj>
              </mc:Choice>
              <mc:Fallback>
                <p:oleObj name="Equation" r:id="rId2" imgW="55872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2676" y="2981791"/>
                        <a:ext cx="1778647" cy="125902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-69280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5.2. Trường hợp chu trình Carnot có dạng bất kỳ, với nhiệt độ biến thiên liên tục</a:t>
            </a:r>
            <a:endParaRPr lang="en-US" sz="3600" b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387935" y="1599763"/>
            <a:ext cx="837506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2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Bất đẳng thức Clausius dưới dạng tích phân (công thức định lượng của nguyên lý thứ hai)</a:t>
            </a:r>
            <a:endParaRPr lang="en-US" sz="3200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387934" y="4724410"/>
            <a:ext cx="8375067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360363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8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Dấu " = " ứng với chu trình Carnot thuận nghịch.</a:t>
            </a:r>
          </a:p>
          <a:p>
            <a:pPr indent="360363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8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Dấu " &lt; " ứng với chu trình Carnot không thuận nghịch.  </a:t>
            </a:r>
            <a:endParaRPr lang="en-US" sz="28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9144000" cy="1219200"/>
          </a:xfrm>
        </p:spPr>
        <p:txBody>
          <a:bodyPr/>
          <a:lstStyle/>
          <a:p>
            <a:pPr algn="ctr"/>
            <a:r>
              <a:rPr lang="fr-FR" sz="40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6/ HÀM ENTROPY </a:t>
            </a:r>
            <a:br>
              <a:rPr lang="fr-FR" sz="40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fr-FR" sz="40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VÀ NGUYÊN LÝ TĂNG ENTROPY</a:t>
            </a:r>
            <a:r>
              <a:rPr lang="en-US" sz="40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8763000" cy="685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fr-FR" sz="400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6.1. Khái niệm entropy và hàm entropy</a:t>
            </a:r>
            <a:r>
              <a:rPr lang="en-US" sz="400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533400" y="2819400"/>
            <a:ext cx="80772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539750" algn="just">
              <a:spcBef>
                <a:spcPct val="50000"/>
              </a:spcBef>
            </a:pPr>
            <a:r>
              <a:rPr lang="fr-FR" sz="32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Entropy là đại lượng vật lý đo </a:t>
            </a:r>
            <a:r>
              <a:rPr lang="fr-FR" sz="3200" b="1" i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mức độ vô trật tự hay mức độ ngẫu nhiên</a:t>
            </a:r>
            <a:r>
              <a:rPr lang="fr-FR" sz="32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của một hệ. Chiều diễn tiến tự nhiên của các quá trình nhiệt động có sự liên hệ với sự thay đổi của entropy của hệ.</a:t>
            </a:r>
            <a:endParaRPr lang="en-US" sz="3200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  <p:bldP spid="2458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8836685" y="3574392"/>
            <a:ext cx="362736" cy="42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800" b="1">
                <a:solidFill>
                  <a:srgbClr val="C92D7B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5447804" y="3479043"/>
            <a:ext cx="336550" cy="42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800" b="1">
                <a:solidFill>
                  <a:srgbClr val="C92D7B"/>
                </a:solidFill>
                <a:latin typeface="Times New Roman" pitchFamily="18" charset="0"/>
                <a:cs typeface="Times New Roman" pitchFamily="18" charset="0"/>
              </a:rPr>
              <a:t>1 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715417" y="2666433"/>
            <a:ext cx="1149131" cy="4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(tn)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6899210" y="4896441"/>
            <a:ext cx="993913" cy="49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(btn)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6722235" y="1820106"/>
            <a:ext cx="1109590" cy="54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8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 (ktn)</a:t>
            </a:r>
            <a:endParaRPr lang="en-US" sz="280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6" name="Freeform 16"/>
          <p:cNvSpPr>
            <a:spLocks/>
          </p:cNvSpPr>
          <p:nvPr/>
        </p:nvSpPr>
        <p:spPr bwMode="auto">
          <a:xfrm>
            <a:off x="5738749" y="3731888"/>
            <a:ext cx="3096000" cy="1080000"/>
          </a:xfrm>
          <a:custGeom>
            <a:avLst/>
            <a:gdLst>
              <a:gd name="T0" fmla="*/ 1655 w 1655"/>
              <a:gd name="T1" fmla="*/ 25 h 594"/>
              <a:gd name="T2" fmla="*/ 828 w 1655"/>
              <a:gd name="T3" fmla="*/ 594 h 594"/>
              <a:gd name="T4" fmla="*/ 0 w 1655"/>
              <a:gd name="T5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5" h="594">
                <a:moveTo>
                  <a:pt x="1655" y="25"/>
                </a:moveTo>
                <a:cubicBezTo>
                  <a:pt x="1635" y="344"/>
                  <a:pt x="1271" y="594"/>
                  <a:pt x="828" y="594"/>
                </a:cubicBezTo>
                <a:cubicBezTo>
                  <a:pt x="371" y="594"/>
                  <a:pt x="0" y="328"/>
                  <a:pt x="0" y="0"/>
                </a:cubicBezTo>
              </a:path>
            </a:pathLst>
          </a:custGeom>
          <a:noFill/>
          <a:ln w="38100" cap="rnd" cmpd="sng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flipH="1" flipV="1">
            <a:off x="7116951" y="4806558"/>
            <a:ext cx="104989" cy="5330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 flipH="1">
            <a:off x="7166852" y="2676200"/>
            <a:ext cx="109752" cy="7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flipH="1">
            <a:off x="6514604" y="2381286"/>
            <a:ext cx="152400" cy="762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3"/>
          <p:cNvSpPr>
            <a:spLocks noGrp="1" noChangeArrowheads="1"/>
          </p:cNvSpPr>
          <p:nvPr>
            <p:ph idx="1"/>
          </p:nvPr>
        </p:nvSpPr>
        <p:spPr>
          <a:xfrm>
            <a:off x="6926" y="0"/>
            <a:ext cx="9137073" cy="9906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44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6.2. Hàm entropy</a:t>
            </a:r>
          </a:p>
        </p:txBody>
      </p:sp>
      <p:sp>
        <p:nvSpPr>
          <p:cNvPr id="27" name="Freeform 16"/>
          <p:cNvSpPr>
            <a:spLocks/>
          </p:cNvSpPr>
          <p:nvPr/>
        </p:nvSpPr>
        <p:spPr bwMode="auto">
          <a:xfrm rot="10800000">
            <a:off x="5739904" y="2676201"/>
            <a:ext cx="3096000" cy="1080000"/>
          </a:xfrm>
          <a:custGeom>
            <a:avLst/>
            <a:gdLst>
              <a:gd name="T0" fmla="*/ 1655 w 1655"/>
              <a:gd name="T1" fmla="*/ 25 h 594"/>
              <a:gd name="T2" fmla="*/ 828 w 1655"/>
              <a:gd name="T3" fmla="*/ 594 h 594"/>
              <a:gd name="T4" fmla="*/ 0 w 1655"/>
              <a:gd name="T5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5" h="594">
                <a:moveTo>
                  <a:pt x="1655" y="25"/>
                </a:moveTo>
                <a:cubicBezTo>
                  <a:pt x="1635" y="344"/>
                  <a:pt x="1271" y="594"/>
                  <a:pt x="828" y="594"/>
                </a:cubicBezTo>
                <a:cubicBezTo>
                  <a:pt x="371" y="594"/>
                  <a:pt x="0" y="328"/>
                  <a:pt x="0" y="0"/>
                </a:cubicBezTo>
              </a:path>
            </a:pathLst>
          </a:custGeom>
          <a:noFill/>
          <a:ln w="38100" cap="rnd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6"/>
          <p:cNvSpPr>
            <a:spLocks/>
          </p:cNvSpPr>
          <p:nvPr/>
        </p:nvSpPr>
        <p:spPr bwMode="auto">
          <a:xfrm rot="10800000">
            <a:off x="5739489" y="2256941"/>
            <a:ext cx="3096000" cy="1506880"/>
          </a:xfrm>
          <a:custGeom>
            <a:avLst/>
            <a:gdLst>
              <a:gd name="T0" fmla="*/ 1655 w 1655"/>
              <a:gd name="T1" fmla="*/ 25 h 594"/>
              <a:gd name="T2" fmla="*/ 828 w 1655"/>
              <a:gd name="T3" fmla="*/ 594 h 594"/>
              <a:gd name="T4" fmla="*/ 0 w 1655"/>
              <a:gd name="T5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5" h="594">
                <a:moveTo>
                  <a:pt x="1655" y="25"/>
                </a:moveTo>
                <a:cubicBezTo>
                  <a:pt x="1635" y="344"/>
                  <a:pt x="1271" y="594"/>
                  <a:pt x="828" y="594"/>
                </a:cubicBezTo>
                <a:cubicBezTo>
                  <a:pt x="371" y="594"/>
                  <a:pt x="0" y="328"/>
                  <a:pt x="0" y="0"/>
                </a:cubicBezTo>
              </a:path>
            </a:pathLst>
          </a:custGeom>
          <a:noFill/>
          <a:ln w="38100" cap="rnd" cmpd="sng">
            <a:solidFill>
              <a:srgbClr val="00B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AutoShape 2"/>
          <p:cNvSpPr>
            <a:spLocks noGrp="1" noChangeArrowheads="1"/>
          </p:cNvSpPr>
          <p:nvPr>
            <p:ph type="title"/>
          </p:nvPr>
        </p:nvSpPr>
        <p:spPr>
          <a:xfrm>
            <a:off x="152400" y="1011370"/>
            <a:ext cx="6458017" cy="654150"/>
          </a:xfrm>
        </p:spPr>
        <p:txBody>
          <a:bodyPr/>
          <a:lstStyle/>
          <a:p>
            <a:pPr algn="just"/>
            <a:r>
              <a:rPr lang="fr-FR" sz="28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Hệ làm việc theo chu trình thuận nghịch: </a:t>
            </a:r>
            <a:endParaRPr lang="en-US" sz="2800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533400" y="3384409"/>
            <a:ext cx="685800" cy="0"/>
          </a:xfrm>
          <a:prstGeom prst="line">
            <a:avLst/>
          </a:prstGeom>
          <a:ln w="63500"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3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112526"/>
              </p:ext>
            </p:extLst>
          </p:nvPr>
        </p:nvGraphicFramePr>
        <p:xfrm>
          <a:off x="2362200" y="2935125"/>
          <a:ext cx="21336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6698" imgH="444307" progId="Equation.DSMT4">
                  <p:embed/>
                </p:oleObj>
              </mc:Choice>
              <mc:Fallback>
                <p:oleObj name="Equation" r:id="rId2" imgW="926698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935125"/>
                        <a:ext cx="2133600" cy="1035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633878"/>
              </p:ext>
            </p:extLst>
          </p:nvPr>
        </p:nvGraphicFramePr>
        <p:xfrm>
          <a:off x="1773238" y="1714500"/>
          <a:ext cx="3487737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87240" imgH="444240" progId="Equation.3">
                  <p:embed/>
                </p:oleObj>
              </mc:Choice>
              <mc:Fallback>
                <p:oleObj name="Equation" r:id="rId4" imgW="15872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1714500"/>
                        <a:ext cx="3487737" cy="973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152399" y="4031650"/>
            <a:ext cx="539238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fr-FR" sz="28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Trong các quá trình thuận nghịch, khi chuyển hệ từ trạng thái 1 sang trạng thái 2 thì tích phân </a:t>
            </a:r>
            <a:r>
              <a:rPr lang="fr-FR" sz="28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Q/T</a:t>
            </a:r>
            <a:r>
              <a:rPr lang="fr-FR" sz="28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chỉ phụ thuộc vào các trạng thái đầu và cuối và không phụ thuộc vào đường đi. </a:t>
            </a:r>
            <a:endParaRPr lang="en-US" sz="2800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2"/>
          <p:cNvSpPr>
            <a:spLocks noGrp="1" noChangeArrowheads="1"/>
          </p:cNvSpPr>
          <p:nvPr>
            <p:ph type="title"/>
          </p:nvPr>
        </p:nvSpPr>
        <p:spPr>
          <a:xfrm>
            <a:off x="381000" y="1219200"/>
            <a:ext cx="8382000" cy="685800"/>
          </a:xfrm>
        </p:spPr>
        <p:txBody>
          <a:bodyPr/>
          <a:lstStyle/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v"/>
            </a:pPr>
            <a:r>
              <a:rPr lang="pt-BR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Đưa vào hàm S được gọi là </a:t>
            </a:r>
            <a:r>
              <a:rPr lang="pt-BR" b="1" i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entropy</a:t>
            </a:r>
            <a:r>
              <a:rPr lang="pt-BR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của hệ.</a:t>
            </a:r>
            <a:endParaRPr lang="en-US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68056"/>
              </p:ext>
            </p:extLst>
          </p:nvPr>
        </p:nvGraphicFramePr>
        <p:xfrm>
          <a:off x="2038350" y="3581400"/>
          <a:ext cx="5067300" cy="139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700" imgH="457200" progId="Equation.DSMT4">
                  <p:embed/>
                </p:oleObj>
              </mc:Choice>
              <mc:Fallback>
                <p:oleObj name="Equation" r:id="rId2" imgW="16637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3581400"/>
                        <a:ext cx="5067300" cy="1391194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prstDash val="solid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2"/>
          <p:cNvSpPr txBox="1">
            <a:spLocks noChangeArrowheads="1"/>
          </p:cNvSpPr>
          <p:nvPr/>
        </p:nvSpPr>
        <p:spPr bwMode="white">
          <a:xfrm>
            <a:off x="381000" y="1981200"/>
            <a:ext cx="8382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marL="457200" indent="-457200" algn="just">
              <a:buFont typeface="Wingdings" pitchFamily="2" charset="2"/>
              <a:buChar char="v"/>
            </a:pPr>
            <a:r>
              <a:rPr lang="pt-BR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 là hàm chỉ phụ thuộc trạng thái của hệ sao cho độ biến thiên của nó được định nghĩa:</a:t>
            </a:r>
            <a:r>
              <a:rPr lang="en-US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/>
          </a:p>
        </p:txBody>
      </p:sp>
      <p:sp>
        <p:nvSpPr>
          <p:cNvPr id="7" name="AutoShape 2"/>
          <p:cNvSpPr txBox="1">
            <a:spLocks noChangeArrowheads="1"/>
          </p:cNvSpPr>
          <p:nvPr/>
        </p:nvSpPr>
        <p:spPr bwMode="white">
          <a:xfrm>
            <a:off x="381000" y="5410200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v"/>
            </a:pPr>
            <a:r>
              <a:rPr lang="pt-BR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Đơn vi: J/K</a:t>
            </a:r>
            <a:endParaRPr lang="en-US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hlink"/>
              </a:buClr>
            </a:pPr>
            <a:r>
              <a:rPr lang="pt-BR" sz="44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+mn-ea"/>
                <a:cs typeface="Times New Roman" pitchFamily="18" charset="0"/>
              </a:rPr>
              <a:t>6.3. Nguyên lý tăng entropy</a:t>
            </a:r>
            <a:r>
              <a:rPr lang="en-US" sz="44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066800"/>
            <a:ext cx="7693025" cy="1143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pt-BR"/>
              <a:t>Ta hãy xét một chu trình không thuận nghịch gồm hai đường đi 1</a:t>
            </a:r>
            <a:r>
              <a:rPr lang="en-US">
                <a:sym typeface="Symbol" pitchFamily="18" charset="2"/>
              </a:rPr>
              <a:t></a:t>
            </a:r>
            <a:r>
              <a:rPr lang="pt-BR"/>
              <a:t> c </a:t>
            </a:r>
            <a:r>
              <a:rPr lang="en-US">
                <a:sym typeface="Symbol" pitchFamily="18" charset="2"/>
              </a:rPr>
              <a:t></a:t>
            </a:r>
            <a:r>
              <a:rPr lang="pt-BR"/>
              <a:t> 2 và 2</a:t>
            </a:r>
            <a:r>
              <a:rPr lang="en-US">
                <a:sym typeface="Symbol" pitchFamily="18" charset="2"/>
              </a:rPr>
              <a:t></a:t>
            </a:r>
            <a:r>
              <a:rPr lang="pt-BR"/>
              <a:t> b</a:t>
            </a:r>
            <a:r>
              <a:rPr lang="en-US">
                <a:sym typeface="Symbol" pitchFamily="18" charset="2"/>
              </a:rPr>
              <a:t></a:t>
            </a:r>
            <a:r>
              <a:rPr lang="pt-BR"/>
              <a:t>1.</a:t>
            </a:r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533400" y="3276600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nhưng </a:t>
            </a: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0" y="3157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609600" y="449580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hay 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0" y="3157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8682" name="Object 10"/>
          <p:cNvGraphicFramePr>
            <a:graphicFrameLocks noChangeAspect="1"/>
          </p:cNvGraphicFramePr>
          <p:nvPr/>
        </p:nvGraphicFramePr>
        <p:xfrm>
          <a:off x="3124200" y="4267200"/>
          <a:ext cx="1981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5977" imgH="545863" progId="Equation.DSMT4">
                  <p:embed/>
                </p:oleObj>
              </mc:Choice>
              <mc:Fallback>
                <p:oleObj name="Equation" r:id="rId2" imgW="1205977" imgH="545863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267200"/>
                        <a:ext cx="1981200" cy="8890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28575">
                        <a:solidFill>
                          <a:srgbClr val="FF0066"/>
                        </a:solidFill>
                        <a:prstDash val="sysDot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381000" y="54102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hay </a:t>
            </a:r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0" y="3157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8685" name="Object 13"/>
          <p:cNvGraphicFramePr>
            <a:graphicFrameLocks noChangeAspect="1"/>
          </p:cNvGraphicFramePr>
          <p:nvPr/>
        </p:nvGraphicFramePr>
        <p:xfrm>
          <a:off x="3124200" y="5435600"/>
          <a:ext cx="20574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02865" imgH="545863" progId="Equation.DSMT4">
                  <p:embed/>
                </p:oleObj>
              </mc:Choice>
              <mc:Fallback>
                <p:oleObj name="Equation" r:id="rId4" imgW="1002865" imgH="545863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435600"/>
                        <a:ext cx="2057400" cy="1117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8575">
                        <a:solidFill>
                          <a:srgbClr val="FF0000"/>
                        </a:solidFill>
                        <a:prstDash val="sysDot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8687" name="Object 15"/>
          <p:cNvGraphicFramePr>
            <a:graphicFrameLocks noChangeAspect="1"/>
          </p:cNvGraphicFramePr>
          <p:nvPr/>
        </p:nvGraphicFramePr>
        <p:xfrm>
          <a:off x="3581400" y="2057400"/>
          <a:ext cx="9906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71500" imgH="457200" progId="Equation.3">
                  <p:embed/>
                </p:oleObj>
              </mc:Choice>
              <mc:Fallback>
                <p:oleObj name="Equation" r:id="rId6" imgW="5715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057400"/>
                        <a:ext cx="990600" cy="7921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28575">
                        <a:solidFill>
                          <a:srgbClr val="FF0066"/>
                        </a:solidFill>
                        <a:prstDash val="sysDot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0" y="3157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8689" name="Object 17"/>
          <p:cNvGraphicFramePr>
            <a:graphicFrameLocks noChangeAspect="1"/>
          </p:cNvGraphicFramePr>
          <p:nvPr/>
        </p:nvGraphicFramePr>
        <p:xfrm>
          <a:off x="2590800" y="2971800"/>
          <a:ext cx="342900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12900" imgH="546100" progId="Equation.3">
                  <p:embed/>
                </p:oleObj>
              </mc:Choice>
              <mc:Fallback>
                <p:oleObj name="Equation" r:id="rId8" imgW="1612900" imgH="5461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971800"/>
                        <a:ext cx="3429000" cy="11572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28575">
                        <a:solidFill>
                          <a:srgbClr val="FF0066"/>
                        </a:solidFill>
                        <a:prstDash val="sysDot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8" grpId="0"/>
      <p:bldP spid="28680" grpId="0" animBg="1"/>
      <p:bldP spid="28681" grpId="0"/>
      <p:bldP spid="28683" grpId="0" animBg="1"/>
      <p:bldP spid="28684" grpId="0"/>
      <p:bldP spid="28686" grpId="0" animBg="1"/>
      <p:bldP spid="2869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3581400" cy="1143000"/>
          </a:xfrm>
        </p:spPr>
        <p:txBody>
          <a:bodyPr/>
          <a:lstStyle/>
          <a:p>
            <a:r>
              <a:rPr lang="en-US" sz="3200"/>
              <a:t>theo (9.7) thì: 	 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4495800" y="609600"/>
          <a:ext cx="24384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227" imgH="571252" progId="Equation.DSMT4">
                  <p:embed/>
                </p:oleObj>
              </mc:Choice>
              <mc:Fallback>
                <p:oleObj name="Equation" r:id="rId2" imgW="1320227" imgH="57125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609600"/>
                        <a:ext cx="2438400" cy="105251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1295400" y="2133600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nên</a:t>
            </a:r>
          </a:p>
        </p:txBody>
      </p:sp>
      <p:graphicFrame>
        <p:nvGraphicFramePr>
          <p:cNvPr id="29703" name="Object 7"/>
          <p:cNvGraphicFramePr>
            <a:graphicFrameLocks noChangeAspect="1"/>
          </p:cNvGraphicFramePr>
          <p:nvPr/>
        </p:nvGraphicFramePr>
        <p:xfrm>
          <a:off x="4876800" y="1752600"/>
          <a:ext cx="1828800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447" imgH="545863" progId="Equation.DSMT4">
                  <p:embed/>
                </p:oleObj>
              </mc:Choice>
              <mc:Fallback>
                <p:oleObj name="Equation" r:id="rId4" imgW="812447" imgH="545863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752600"/>
                        <a:ext cx="1828800" cy="1227138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533400" y="3276600"/>
            <a:ext cx="8153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/>
              <a:t>	</a:t>
            </a:r>
            <a:r>
              <a:rPr lang="pt-BR" sz="2800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Ta có thể viết bất đẳng thức sau đây cho một quá trình nhiệt động bất kỳ:</a:t>
            </a:r>
            <a:endParaRPr lang="en-US" sz="2800" b="1" i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9706" name="Object 10"/>
          <p:cNvGraphicFramePr>
            <a:graphicFrameLocks noChangeAspect="1"/>
          </p:cNvGraphicFramePr>
          <p:nvPr/>
        </p:nvGraphicFramePr>
        <p:xfrm>
          <a:off x="3276600" y="4419600"/>
          <a:ext cx="18288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85800" imgH="457200" progId="Equation.DSMT4">
                  <p:embed/>
                </p:oleObj>
              </mc:Choice>
              <mc:Fallback>
                <p:oleObj name="Equation" r:id="rId6" imgW="68580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419600"/>
                        <a:ext cx="1828800" cy="12192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solidFill>
                          <a:srgbClr val="FF0000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685800" y="4267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	</a:t>
            </a:r>
          </a:p>
        </p:txBody>
      </p:sp>
      <p:sp>
        <p:nvSpPr>
          <p:cNvPr id="4" name="Rectangle 3"/>
          <p:cNvSpPr/>
          <p:nvPr/>
        </p:nvSpPr>
        <p:spPr>
          <a:xfrm>
            <a:off x="13854" y="13850"/>
            <a:ext cx="9130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NHỮNG HẠN CHẾ CỦA NGUYÊN LÝ THỨ NHẤT NHIỆT ĐỘNG HỌC</a:t>
            </a:r>
            <a:endParaRPr lang="en-US" sz="15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9440" y="1115290"/>
            <a:ext cx="8458200" cy="3598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53975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luôn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vật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nóng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sang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vật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lạnh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mà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ngược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53975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hoàn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nhưng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ngược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53975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thấp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).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440" y="4897580"/>
            <a:ext cx="8458199" cy="159002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Bef>
                <a:spcPts val="1800"/>
              </a:spcBef>
            </a:pP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II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bổ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sung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hoàn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thiện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I,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diễn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tiến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hạn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phép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xảy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endParaRPr lang="en-US" sz="2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42431"/>
            <a:ext cx="9144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2. QUÁ TRÌNH THUẬN NGHỊCH </a:t>
            </a:r>
          </a:p>
          <a:p>
            <a:pPr algn="ctr">
              <a:spcBef>
                <a:spcPts val="600"/>
              </a:spcBef>
            </a:pPr>
            <a:r>
              <a:rPr lang="en-US" sz="3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VÀ KHÔNG THUẬN NGHỊCH </a:t>
            </a:r>
          </a:p>
        </p:txBody>
      </p:sp>
      <p:sp>
        <p:nvSpPr>
          <p:cNvPr id="6" name="Rectangle 5"/>
          <p:cNvSpPr/>
          <p:nvPr/>
        </p:nvSpPr>
        <p:spPr>
          <a:xfrm>
            <a:off x="477985" y="1447800"/>
            <a:ext cx="8229600" cy="502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539750" algn="just">
              <a:spcBef>
                <a:spcPts val="1800"/>
              </a:spcBef>
              <a:buFont typeface="Wingdings" pitchFamily="2" charset="2"/>
              <a:buChar char="q"/>
            </a:pP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thái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1 sang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thái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thuận</a:t>
            </a:r>
            <a:r>
              <a:rPr lang="en-US" sz="2800" b="1" u="sng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nghịch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ngược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đi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đúng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mọi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thái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trung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giống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hệt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thuận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indent="539750" algn="just">
              <a:spcBef>
                <a:spcPts val="1800"/>
              </a:spcBef>
              <a:buFont typeface="Wingdings" pitchFamily="2" charset="2"/>
              <a:buChar char="q"/>
            </a:pP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Ngược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800" b="1" u="sng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thuận</a:t>
            </a:r>
            <a:r>
              <a:rPr lang="en-US" sz="2800" b="1" u="sng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nghịch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ma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indent="539750" algn="just">
              <a:spcBef>
                <a:spcPts val="1800"/>
              </a:spcBef>
              <a:buFont typeface="Wingdings" pitchFamily="2" charset="2"/>
              <a:buChar char="q"/>
            </a:pP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thuận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nghịch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Tuy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, ta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vẫn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gần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như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giả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diễn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chậm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thuận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nghịch</a:t>
            </a:r>
            <a:r>
              <a:rPr lang="en-US" sz="28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27708" y="-20782"/>
            <a:ext cx="9116291" cy="1087582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3. NGUYÊN LÝ THỨ HAI NHIỆT ĐỘNG HỌC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539750" algn="just">
              <a:spcBef>
                <a:spcPts val="1800"/>
              </a:spcBef>
              <a:buFont typeface="Wingdings" pitchFamily="2" charset="2"/>
              <a:buChar char="Ø"/>
            </a:pP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II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bổ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sung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hoàn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thiện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I.</a:t>
            </a:r>
          </a:p>
          <a:p>
            <a:pPr indent="539750" algn="just">
              <a:spcBef>
                <a:spcPts val="1800"/>
              </a:spcBef>
              <a:buFont typeface="Wingdings" pitchFamily="2" charset="2"/>
              <a:buChar char="Ø"/>
            </a:pP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II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thừa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chứng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minh)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dựa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kinh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nghiệm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loài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I.</a:t>
            </a:r>
          </a:p>
          <a:p>
            <a:pPr indent="539750" algn="just">
              <a:spcBef>
                <a:spcPts val="1800"/>
              </a:spcBef>
              <a:buFont typeface="Wingdings" pitchFamily="2" charset="2"/>
              <a:buChar char="Ø"/>
            </a:pP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II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khác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nhưng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đương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).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54011328"/>
      </p:ext>
    </p:extLst>
  </p:cSld>
  <p:clrMapOvr>
    <a:masterClrMapping/>
  </p:clrMapOvr>
  <p:transition spd="slow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0" y="152390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3.1. </a:t>
            </a:r>
            <a:r>
              <a:rPr lang="en-US" sz="40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23850" y="2209800"/>
            <a:ext cx="8496300" cy="3360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539750" algn="just">
              <a:lnSpc>
                <a:spcPct val="114000"/>
              </a:lnSpc>
              <a:spcBef>
                <a:spcPts val="1800"/>
              </a:spcBef>
              <a:buFont typeface="Wingdings" pitchFamily="2" charset="2"/>
              <a:buChar char="v"/>
            </a:pPr>
            <a:r>
              <a:rPr lang="en-US" sz="3200" b="1" u="sng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32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tuần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hoàn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indent="539750" algn="just">
              <a:lnSpc>
                <a:spcPct val="114000"/>
              </a:lnSpc>
              <a:spcBef>
                <a:spcPts val="1800"/>
              </a:spcBef>
              <a:buFont typeface="Wingdings" pitchFamily="2" charset="2"/>
              <a:buChar char="v"/>
            </a:pP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ba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phận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nóng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lạnh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indent="539750" algn="just">
              <a:lnSpc>
                <a:spcPct val="114000"/>
              </a:lnSpc>
              <a:spcBef>
                <a:spcPts val="1800"/>
              </a:spcBef>
              <a:buFont typeface="Wingdings" pitchFamily="2" charset="2"/>
              <a:buChar char="v"/>
            </a:pP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nhiệm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hai</a:t>
            </a: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loại</a:t>
            </a:r>
            <a:endParaRPr lang="en-US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4"/>
          <p:cNvSpPr txBox="1">
            <a:spLocks noGrp="1" noChangeArrowheads="1"/>
          </p:cNvSpPr>
          <p:nvPr>
            <p:ph idx="1"/>
          </p:nvPr>
        </p:nvSpPr>
        <p:spPr>
          <a:xfrm>
            <a:off x="304800" y="1447800"/>
            <a:ext cx="8534400" cy="1212260"/>
          </a:xfrm>
          <a:noFill/>
          <a:ln/>
        </p:spPr>
        <p:txBody>
          <a:bodyPr/>
          <a:lstStyle/>
          <a:p>
            <a:pPr marL="0" indent="539750" algn="just">
              <a:spcBef>
                <a:spcPts val="1800"/>
              </a:spcBef>
              <a:buClr>
                <a:srgbClr val="002060"/>
              </a:buClr>
              <a:buFont typeface="Wingdings" pitchFamily="2" charset="2"/>
              <a:buChar char="Ø"/>
            </a:pPr>
            <a:r>
              <a:rPr lang="en-US" sz="3200" u="sng" dirty="0" err="1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Nhiệm</a:t>
            </a:r>
            <a:r>
              <a:rPr lang="en-US" sz="3200" u="sng" dirty="0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u="sng" dirty="0" err="1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3200" u="sng" dirty="0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3200" dirty="0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3200" dirty="0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3200" dirty="0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3200" dirty="0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3200" dirty="0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3200" dirty="0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3200" dirty="0">
                <a:ln w="1905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 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152390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3.1.1. </a:t>
            </a:r>
            <a:r>
              <a:rPr lang="en-US" sz="40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16" name="Picture 2" descr="C:\Users\HOAITRUNG\Desktop\Nhiet dong luc hoc\61001589_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22" b="84967" l="2609" r="965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387200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OAITRUNG\Desktop\Nhiet dong luc hoc\may cat co - dong co 2 thi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67" b="92000" l="3000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6200"/>
            <a:ext cx="2840184" cy="284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HOAITRUNG\Desktop\Nhiet dong luc hoc\e7cengine-200609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5500" r="97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94680"/>
            <a:ext cx="2687784" cy="204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E:\GIANG DAY\Vat ly dai cuong (Co nhiet)\POW-CONHIET\Chuong 9 - Nguyen ly thu hai nhiet dong hoc\ge_engine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974" b="92270" l="6187" r="92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94424"/>
            <a:ext cx="4381500" cy="336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901" y="1345623"/>
            <a:ext cx="2971800" cy="1066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nóng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en-US" sz="2800" b="1" baseline="-25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9265" y="5329677"/>
            <a:ext cx="2971800" cy="1066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Nguồn lạnh T</a:t>
            </a:r>
            <a:r>
              <a:rPr lang="en-US" sz="2800" b="1" baseline="-25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9" name="Down Arrow 8"/>
          <p:cNvSpPr/>
          <p:nvPr/>
        </p:nvSpPr>
        <p:spPr>
          <a:xfrm>
            <a:off x="1307515" y="2441007"/>
            <a:ext cx="495300" cy="57842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8865" y="3019434"/>
            <a:ext cx="1752600" cy="17526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Tác nhân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1290197" y="4772034"/>
            <a:ext cx="495300" cy="57842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2511464" y="3606519"/>
            <a:ext cx="495300" cy="57842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06671" y="2023636"/>
            <a:ext cx="1200485" cy="1219199"/>
          </a:xfrm>
          <a:prstGeom prst="rect">
            <a:avLst/>
          </a:prstGeom>
          <a:noFill/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3600" b="1" baseline="-2500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086" y="4354663"/>
            <a:ext cx="1200485" cy="1219199"/>
          </a:xfrm>
          <a:prstGeom prst="rect">
            <a:avLst/>
          </a:prstGeom>
          <a:noFill/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Q’</a:t>
            </a:r>
            <a:r>
              <a:rPr lang="en-US" sz="3600" b="1" baseline="-2500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pic>
        <p:nvPicPr>
          <p:cNvPr id="16" name="Picture 2" descr="C:\Users\HOAITRUNG\Desktop\Nhiet dong luc hoc\dong co 4 th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701" y="1457334"/>
            <a:ext cx="224858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OAITRUNG\Desktop\Nhiet dong luc hoc\two-stroke-compres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53" y="1764009"/>
            <a:ext cx="2792592" cy="410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914311" y="3283541"/>
            <a:ext cx="923390" cy="1219199"/>
          </a:xfrm>
          <a:prstGeom prst="rect">
            <a:avLst/>
          </a:prstGeom>
          <a:noFill/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A’</a:t>
            </a:r>
            <a:endParaRPr lang="en-US" sz="3600" b="1" baseline="-250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AutoShape 2"/>
          <p:cNvSpPr>
            <a:spLocks noGrp="1" noChangeArrowheads="1"/>
          </p:cNvSpPr>
          <p:nvPr>
            <p:ph type="title"/>
          </p:nvPr>
        </p:nvSpPr>
        <p:spPr>
          <a:xfrm>
            <a:off x="27708" y="-6927"/>
            <a:ext cx="9116291" cy="325582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15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ĐỘNG CƠ NHIỆT</a:t>
            </a:r>
          </a:p>
        </p:txBody>
      </p:sp>
    </p:spTree>
    <p:extLst>
      <p:ext uri="{BB962C8B-B14F-4D97-AF65-F5344CB8AC3E}">
        <p14:creationId xmlns:p14="http://schemas.microsoft.com/office/powerpoint/2010/main" val="2524727564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62866"/>
            <a:ext cx="5105400" cy="71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539750" algn="just">
              <a:buFont typeface="Wingdings" pitchFamily="2" charset="2"/>
              <a:buChar char="q"/>
            </a:pP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055636"/>
              </p:ext>
            </p:extLst>
          </p:nvPr>
        </p:nvGraphicFramePr>
        <p:xfrm>
          <a:off x="2971800" y="1752592"/>
          <a:ext cx="1142999" cy="975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2400" imgH="431640" progId="Equation.3">
                  <p:embed/>
                </p:oleObj>
              </mc:Choice>
              <mc:Fallback>
                <p:oleObj name="Equation" r:id="rId2" imgW="482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592"/>
                        <a:ext cx="1142999" cy="97528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52400" y="2852293"/>
            <a:ext cx="2285999" cy="904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algn="just"/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Mà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608364"/>
              </p:ext>
            </p:extLst>
          </p:nvPr>
        </p:nvGraphicFramePr>
        <p:xfrm>
          <a:off x="2552339" y="3048456"/>
          <a:ext cx="1891506" cy="511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1760" imgH="215640" progId="Equation.3">
                  <p:embed/>
                </p:oleObj>
              </mc:Choice>
              <mc:Fallback>
                <p:oleObj name="Equation" r:id="rId4" imgW="761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2339" y="3048456"/>
                        <a:ext cx="1891506" cy="51169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52400" y="3900045"/>
            <a:ext cx="1905000" cy="904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539750" algn="just">
              <a:buFont typeface="Wingdings" pitchFamily="2" charset="2"/>
              <a:buChar char="q"/>
            </a:pP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2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242002"/>
              </p:ext>
            </p:extLst>
          </p:nvPr>
        </p:nvGraphicFramePr>
        <p:xfrm>
          <a:off x="2133600" y="3900045"/>
          <a:ext cx="2873375" cy="1024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55600" imgH="431640" progId="Equation.3">
                  <p:embed/>
                </p:oleObj>
              </mc:Choice>
              <mc:Fallback>
                <p:oleObj name="Equation" r:id="rId6" imgW="1155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900045"/>
                        <a:ext cx="2873375" cy="102493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2"/>
          <p:cNvSpPr>
            <a:spLocks noGrp="1" noChangeArrowheads="1"/>
          </p:cNvSpPr>
          <p:nvPr>
            <p:ph type="title"/>
          </p:nvPr>
        </p:nvSpPr>
        <p:spPr>
          <a:xfrm>
            <a:off x="27708" y="-6927"/>
            <a:ext cx="9116291" cy="325582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15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ĐỘNG CƠ NHIỆT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24600" y="1295390"/>
            <a:ext cx="2438399" cy="3733799"/>
            <a:chOff x="6381750" y="1219200"/>
            <a:chExt cx="2438399" cy="3733799"/>
          </a:xfrm>
        </p:grpSpPr>
        <p:pic>
          <p:nvPicPr>
            <p:cNvPr id="54277" name="Picture 5" descr="E:\GIANG DAY\Vat ly dai cuong (Co nhiet)\POW-CONHIET\Chuong 9 - Nguyen ly thu hai nhiet dong hoc\220px-Lord_Kelvin_photograph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1219200"/>
              <a:ext cx="2095500" cy="262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381750" y="3855026"/>
              <a:ext cx="2438399" cy="10979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1905"/>
                  <a:solidFill>
                    <a:srgbClr val="00206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William Thomson (1824 – 1907) Ireland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49385" y="5195449"/>
            <a:ext cx="8610599" cy="1447801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b="1" u="sng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800" b="1" u="sn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800" b="1" u="sn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800" b="1" u="sn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II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như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nó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trao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duy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9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4" grpId="0" animBg="1"/>
    </p:bld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666699"/>
      </a:dk1>
      <a:lt1>
        <a:srgbClr val="FFFFFF"/>
      </a:lt1>
      <a:dk2>
        <a:srgbClr val="000066"/>
      </a:dk2>
      <a:lt2>
        <a:srgbClr val="C0C0C0"/>
      </a:lt2>
      <a:accent1>
        <a:srgbClr val="49CACD"/>
      </a:accent1>
      <a:accent2>
        <a:srgbClr val="467CE8"/>
      </a:accent2>
      <a:accent3>
        <a:srgbClr val="FFFFFF"/>
      </a:accent3>
      <a:accent4>
        <a:srgbClr val="565682"/>
      </a:accent4>
      <a:accent5>
        <a:srgbClr val="B1E1E3"/>
      </a:accent5>
      <a:accent6>
        <a:srgbClr val="3F70D2"/>
      </a:accent6>
      <a:hlink>
        <a:srgbClr val="28BFEE"/>
      </a:hlink>
      <a:folHlink>
        <a:srgbClr val="878FA5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2CA3C8"/>
        </a:accent1>
        <a:accent2>
          <a:srgbClr val="C5903B"/>
        </a:accent2>
        <a:accent3>
          <a:srgbClr val="FFFFFF"/>
        </a:accent3>
        <a:accent4>
          <a:srgbClr val="174578"/>
        </a:accent4>
        <a:accent5>
          <a:srgbClr val="ACCEE0"/>
        </a:accent5>
        <a:accent6>
          <a:srgbClr val="B28235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24B98"/>
        </a:dk1>
        <a:lt1>
          <a:srgbClr val="FFFFFF"/>
        </a:lt1>
        <a:dk2>
          <a:srgbClr val="000000"/>
        </a:dk2>
        <a:lt2>
          <a:srgbClr val="C0C0C0"/>
        </a:lt2>
        <a:accent1>
          <a:srgbClr val="4A95E8"/>
        </a:accent1>
        <a:accent2>
          <a:srgbClr val="6D8DE9"/>
        </a:accent2>
        <a:accent3>
          <a:srgbClr val="FFFFFF"/>
        </a:accent3>
        <a:accent4>
          <a:srgbClr val="0E3F81"/>
        </a:accent4>
        <a:accent5>
          <a:srgbClr val="B1C8F2"/>
        </a:accent5>
        <a:accent6>
          <a:srgbClr val="627FD3"/>
        </a:accent6>
        <a:hlink>
          <a:srgbClr val="95CD2F"/>
        </a:hlink>
        <a:folHlink>
          <a:srgbClr val="CAA66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666699"/>
        </a:dk1>
        <a:lt1>
          <a:srgbClr val="FFFFFF"/>
        </a:lt1>
        <a:dk2>
          <a:srgbClr val="000066"/>
        </a:dk2>
        <a:lt2>
          <a:srgbClr val="C0C0C0"/>
        </a:lt2>
        <a:accent1>
          <a:srgbClr val="49CACD"/>
        </a:accent1>
        <a:accent2>
          <a:srgbClr val="467CE8"/>
        </a:accent2>
        <a:accent3>
          <a:srgbClr val="FFFFFF"/>
        </a:accent3>
        <a:accent4>
          <a:srgbClr val="565682"/>
        </a:accent4>
        <a:accent5>
          <a:srgbClr val="B1E1E3"/>
        </a:accent5>
        <a:accent6>
          <a:srgbClr val="3F70D2"/>
        </a:accent6>
        <a:hlink>
          <a:srgbClr val="28BFEE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cdb2004142gl</Template>
  <TotalTime>1116</TotalTime>
  <Words>1238</Words>
  <Application>Microsoft Office PowerPoint</Application>
  <PresentationFormat>On-screen Show (4:3)</PresentationFormat>
  <Paragraphs>114</Paragraphs>
  <Slides>25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Times New Roman</vt:lpstr>
      <vt:lpstr>Verdana</vt:lpstr>
      <vt:lpstr>Wingdings</vt:lpstr>
      <vt:lpstr>sample</vt:lpstr>
      <vt:lpstr>Image</vt:lpstr>
      <vt:lpstr>Equation</vt:lpstr>
      <vt:lpstr>NGUYÊN LÝ THỨ HAI  NHIỆT ĐỘNG HỌC</vt:lpstr>
      <vt:lpstr>PowerPoint Presentation</vt:lpstr>
      <vt:lpstr>PowerPoint Presentation</vt:lpstr>
      <vt:lpstr>PowerPoint Presentation</vt:lpstr>
      <vt:lpstr>3. NGUYÊN LÝ THỨ HAI NHIỆT ĐỘNG HỌC </vt:lpstr>
      <vt:lpstr>PowerPoint Presentation</vt:lpstr>
      <vt:lpstr>PowerPoint Presentation</vt:lpstr>
      <vt:lpstr>ĐỘNG CƠ NHIỆT</vt:lpstr>
      <vt:lpstr>ĐỘNG CƠ NHIỆT</vt:lpstr>
      <vt:lpstr>PowerPoint Presentation</vt:lpstr>
      <vt:lpstr>PowerPoint Presentation</vt:lpstr>
      <vt:lpstr>PowerPoint Presentation</vt:lpstr>
      <vt:lpstr>4. CHU TRÌNH VÀ ĐỊNH LÝ CARNOT </vt:lpstr>
      <vt:lpstr>PowerPoint Presentation</vt:lpstr>
      <vt:lpstr>PowerPoint Presentation</vt:lpstr>
      <vt:lpstr>4.2. Hiệu suất của chu trình Carnot thuận nghịch</vt:lpstr>
      <vt:lpstr>4.3. Hệ quả </vt:lpstr>
      <vt:lpstr>4.4. Định lý Carnot</vt:lpstr>
      <vt:lpstr>PowerPoint Presentation</vt:lpstr>
      <vt:lpstr>PowerPoint Presentation</vt:lpstr>
      <vt:lpstr>6/ HÀM ENTROPY  VÀ NGUYÊN LÝ TĂNG ENTROPY </vt:lpstr>
      <vt:lpstr>Hệ làm việc theo chu trình thuận nghịch: </vt:lpstr>
      <vt:lpstr>Đưa vào hàm S được gọi là entropy của hệ.</vt:lpstr>
      <vt:lpstr>6.3. Nguyên lý tăng entropy </vt:lpstr>
      <vt:lpstr>theo (9.7) thì:   </vt:lpstr>
    </vt:vector>
  </TitlesOfParts>
  <Company>khtn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9           NGUYÊN LÝ THỨ HAI  NHIỆT ĐỘNG HỌC</dc:title>
  <dc:creator>VLTD</dc:creator>
  <cp:lastModifiedBy>Van Anh Cuong Le</cp:lastModifiedBy>
  <cp:revision>258</cp:revision>
  <dcterms:created xsi:type="dcterms:W3CDTF">2009-11-21T07:21:58Z</dcterms:created>
  <dcterms:modified xsi:type="dcterms:W3CDTF">2021-01-06T02:29:45Z</dcterms:modified>
</cp:coreProperties>
</file>